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852" r:id="rId1"/>
  </p:sldMasterIdLst>
  <p:sldIdLst>
    <p:sldId id="256" r:id="rId2"/>
    <p:sldId id="261" r:id="rId3"/>
    <p:sldId id="262" r:id="rId4"/>
    <p:sldId id="263" r:id="rId5"/>
    <p:sldId id="264" r:id="rId6"/>
    <p:sldId id="265" r:id="rId7"/>
    <p:sldId id="266" r:id="rId8"/>
    <p:sldId id="267" r:id="rId9"/>
    <p:sldId id="268" r:id="rId10"/>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75" d="100"/>
          <a:sy n="75" d="100"/>
        </p:scale>
        <p:origin x="-1152" y="-84"/>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28" name="عنصر نائب للتاريخ 27"/>
          <p:cNvSpPr>
            <a:spLocks noGrp="1"/>
          </p:cNvSpPr>
          <p:nvPr>
            <p:ph type="dt" sz="half" idx="10"/>
          </p:nvPr>
        </p:nvSpPr>
        <p:spPr/>
        <p:txBody>
          <a:bodyPr/>
          <a:lstStyle>
            <a:extLst/>
          </a:lstStyle>
          <a:p>
            <a:fld id="{70D6A155-5C99-47AA-BA48-8E11419D2EE5}" type="datetimeFigureOut">
              <a:rPr lang="ar-SA" smtClean="0"/>
              <a:pPr/>
              <a:t>06/04/1440</a:t>
            </a:fld>
            <a:endParaRPr lang="ar-SA"/>
          </a:p>
        </p:txBody>
      </p:sp>
      <p:sp>
        <p:nvSpPr>
          <p:cNvPr id="17" name="عنصر نائب للتذييل 16"/>
          <p:cNvSpPr>
            <a:spLocks noGrp="1"/>
          </p:cNvSpPr>
          <p:nvPr>
            <p:ph type="ftr" sz="quarter" idx="11"/>
          </p:nvPr>
        </p:nvSpPr>
        <p:spPr/>
        <p:txBody>
          <a:bodyPr/>
          <a:lstStyle>
            <a:extLst/>
          </a:lstStyle>
          <a:p>
            <a:endParaRPr lang="ar-SA"/>
          </a:p>
        </p:txBody>
      </p:sp>
      <p:sp>
        <p:nvSpPr>
          <p:cNvPr id="29" name="عنصر نائب لرقم الشريحة 28"/>
          <p:cNvSpPr>
            <a:spLocks noGrp="1"/>
          </p:cNvSpPr>
          <p:nvPr>
            <p:ph type="sldNum" sz="quarter" idx="12"/>
          </p:nvPr>
        </p:nvSpPr>
        <p:spPr/>
        <p:txBody>
          <a:bodyPr/>
          <a:lstStyle>
            <a:extLst/>
          </a:lstStyle>
          <a:p>
            <a:fld id="{A8A5026E-6CB4-4516-AF61-D4DDAD61676F}" type="slidenum">
              <a:rPr lang="ar-SA" smtClean="0"/>
              <a:pPr/>
              <a:t>‹#›</a:t>
            </a:fld>
            <a:endParaRPr lang="ar-SA"/>
          </a:p>
        </p:txBody>
      </p:sp>
      <p:sp>
        <p:nvSpPr>
          <p:cNvPr id="32" name="مستطيل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9" name="مستطيل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مستطيل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مستطيل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2" name="مستطيل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عنوان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ar-SA" smtClean="0"/>
              <a:t>انقر لتحرير نمط العنوان الرئيسي</a:t>
            </a:r>
            <a:endParaRPr kumimoji="0" lang="en-US"/>
          </a:p>
        </p:txBody>
      </p:sp>
      <p:sp>
        <p:nvSpPr>
          <p:cNvPr id="9" name="عنوان فرعي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ar-SA" smtClean="0"/>
              <a:t>انقر لتحرير نمط العنوان الثانوي الرئيسي</a:t>
            </a:r>
            <a:endParaRPr kumimoji="0" lang="en-US"/>
          </a:p>
        </p:txBody>
      </p:sp>
      <p:sp>
        <p:nvSpPr>
          <p:cNvPr id="56" name="مستطيل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5" name="مستطيل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6" name="مستطيل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7" name="مستطيل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70D6A155-5C99-47AA-BA48-8E11419D2EE5}" type="datetimeFigureOut">
              <a:rPr lang="ar-SA" smtClean="0"/>
              <a:pPr/>
              <a:t>06/04/1440</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A8A5026E-6CB4-4516-AF61-D4DDAD61676F}"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9"/>
            <a:ext cx="1981200" cy="5851525"/>
          </a:xfrm>
        </p:spPr>
        <p:txBody>
          <a:bodyPr vert="eaVert" anchor="ctr"/>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609600" y="274639"/>
            <a:ext cx="5867400" cy="5851525"/>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70D6A155-5C99-47AA-BA48-8E11419D2EE5}" type="datetimeFigureOut">
              <a:rPr lang="ar-SA" smtClean="0"/>
              <a:pPr/>
              <a:t>06/04/1440</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A8A5026E-6CB4-4516-AF61-D4DDAD61676F}"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70D6A155-5C99-47AA-BA48-8E11419D2EE5}" type="datetimeFigureOut">
              <a:rPr lang="ar-SA" smtClean="0"/>
              <a:pPr/>
              <a:t>06/04/1440</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A8A5026E-6CB4-4516-AF61-D4DDAD61676F}"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14" name="شكل حر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شكل حر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شكل حر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شكل حر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شكل حر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شكل حر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شكل حر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شكل حر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شكل حر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شكل حر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شكل حر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شكل حر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شكل حر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شكل حر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شكل حر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عنصر نائب للنص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extLst/>
          </a:lstStyle>
          <a:p>
            <a:fld id="{70D6A155-5C99-47AA-BA48-8E11419D2EE5}" type="datetimeFigureOut">
              <a:rPr lang="ar-SA" smtClean="0"/>
              <a:pPr/>
              <a:t>06/04/1440</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A8A5026E-6CB4-4516-AF61-D4DDAD61676F}" type="slidenum">
              <a:rPr lang="ar-SA" smtClean="0"/>
              <a:pPr/>
              <a:t>‹#›</a:t>
            </a:fld>
            <a:endParaRPr lang="ar-SA"/>
          </a:p>
        </p:txBody>
      </p:sp>
      <p:sp>
        <p:nvSpPr>
          <p:cNvPr id="7" name="مستطيل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وان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ar-SA" smtClean="0"/>
              <a:t>انقر لتحرير نمط العنوان الرئيسي</a:t>
            </a:r>
            <a:endParaRPr kumimoji="0" lang="en-US"/>
          </a:p>
        </p:txBody>
      </p:sp>
      <p:sp>
        <p:nvSpPr>
          <p:cNvPr id="8" name="مستطيل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مستطيل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مستطيل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مستطيل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مستطيل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512064"/>
            <a:ext cx="8229600" cy="914400"/>
          </a:xfrm>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70D6A155-5C99-47AA-BA48-8E11419D2EE5}" type="datetimeFigureOut">
              <a:rPr lang="ar-SA" smtClean="0"/>
              <a:pPr/>
              <a:t>06/04/1440</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A8A5026E-6CB4-4516-AF61-D4DDAD61676F}"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25" name="مستطيل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وان 1"/>
          <p:cNvSpPr>
            <a:spLocks noGrp="1"/>
          </p:cNvSpPr>
          <p:nvPr>
            <p:ph type="title"/>
          </p:nvPr>
        </p:nvSpPr>
        <p:spPr>
          <a:xfrm>
            <a:off x="504824" y="512064"/>
            <a:ext cx="7772400" cy="914400"/>
          </a:xfrm>
        </p:spPr>
        <p:txBody>
          <a:bodyPr anchor="t"/>
          <a:lstStyle>
            <a:lvl1pPr>
              <a:defRPr sz="400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extLst/>
          </a:lstStyle>
          <a:p>
            <a:fld id="{70D6A155-5C99-47AA-BA48-8E11419D2EE5}" type="datetimeFigureOut">
              <a:rPr lang="ar-SA" smtClean="0"/>
              <a:pPr/>
              <a:t>06/04/1440</a:t>
            </a:fld>
            <a:endParaRPr lang="ar-SA"/>
          </a:p>
        </p:txBody>
      </p:sp>
      <p:sp>
        <p:nvSpPr>
          <p:cNvPr id="8" name="عنصر نائب للتذييل 7"/>
          <p:cNvSpPr>
            <a:spLocks noGrp="1"/>
          </p:cNvSpPr>
          <p:nvPr>
            <p:ph type="ftr" sz="quarter" idx="11"/>
          </p:nvPr>
        </p:nvSpPr>
        <p:spPr/>
        <p:txBody>
          <a:bodyPr/>
          <a:lstStyle>
            <a:extLst/>
          </a:lstStyle>
          <a:p>
            <a:endParaRPr lang="ar-SA"/>
          </a:p>
        </p:txBody>
      </p:sp>
      <p:sp>
        <p:nvSpPr>
          <p:cNvPr id="9" name="عنصر نائب لرقم الشريحة 8"/>
          <p:cNvSpPr>
            <a:spLocks noGrp="1"/>
          </p:cNvSpPr>
          <p:nvPr>
            <p:ph type="sldNum" sz="quarter" idx="12"/>
          </p:nvPr>
        </p:nvSpPr>
        <p:spPr/>
        <p:txBody>
          <a:bodyPr/>
          <a:lstStyle>
            <a:extLst/>
          </a:lstStyle>
          <a:p>
            <a:fld id="{A8A5026E-6CB4-4516-AF61-D4DDAD61676F}" type="slidenum">
              <a:rPr lang="ar-SA" smtClean="0"/>
              <a:pPr/>
              <a:t>‹#›</a:t>
            </a:fld>
            <a:endParaRPr lang="ar-SA"/>
          </a:p>
        </p:txBody>
      </p:sp>
      <p:sp>
        <p:nvSpPr>
          <p:cNvPr id="16" name="مستطيل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مستطيل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مستطيل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مستطيل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مستطيل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مستطيل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مستطيل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مستطيل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مستطيل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914400" y="512064"/>
            <a:ext cx="7772400" cy="914400"/>
          </a:xfrm>
        </p:spPr>
        <p:txBody>
          <a:bodyPr/>
          <a:lstStyle>
            <a:lvl1pPr>
              <a:defRPr sz="4000" cap="none" baseline="0"/>
            </a:lvl1pPr>
            <a:extLst/>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extLst/>
          </a:lstStyle>
          <a:p>
            <a:fld id="{70D6A155-5C99-47AA-BA48-8E11419D2EE5}" type="datetimeFigureOut">
              <a:rPr lang="ar-SA" smtClean="0"/>
              <a:pPr/>
              <a:t>06/04/1440</a:t>
            </a:fld>
            <a:endParaRPr lang="ar-SA"/>
          </a:p>
        </p:txBody>
      </p:sp>
      <p:sp>
        <p:nvSpPr>
          <p:cNvPr id="4" name="عنصر نائب للتذييل 3"/>
          <p:cNvSpPr>
            <a:spLocks noGrp="1"/>
          </p:cNvSpPr>
          <p:nvPr>
            <p:ph type="ftr" sz="quarter" idx="11"/>
          </p:nvPr>
        </p:nvSpPr>
        <p:spPr/>
        <p:txBody>
          <a:bodyPr/>
          <a:lstStyle>
            <a:extLst/>
          </a:lstStyle>
          <a:p>
            <a:endParaRPr lang="ar-SA"/>
          </a:p>
        </p:txBody>
      </p:sp>
      <p:sp>
        <p:nvSpPr>
          <p:cNvPr id="5" name="عنصر نائب لرقم الشريحة 4"/>
          <p:cNvSpPr>
            <a:spLocks noGrp="1"/>
          </p:cNvSpPr>
          <p:nvPr>
            <p:ph type="sldNum" sz="quarter" idx="12"/>
          </p:nvPr>
        </p:nvSpPr>
        <p:spPr/>
        <p:txBody>
          <a:bodyPr/>
          <a:lstStyle>
            <a:extLst/>
          </a:lstStyle>
          <a:p>
            <a:fld id="{A8A5026E-6CB4-4516-AF61-D4DDAD61676F}"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extLst/>
          </a:lstStyle>
          <a:p>
            <a:fld id="{70D6A155-5C99-47AA-BA48-8E11419D2EE5}" type="datetimeFigureOut">
              <a:rPr lang="ar-SA" smtClean="0"/>
              <a:pPr/>
              <a:t>06/04/1440</a:t>
            </a:fld>
            <a:endParaRPr lang="ar-SA"/>
          </a:p>
        </p:txBody>
      </p:sp>
      <p:sp>
        <p:nvSpPr>
          <p:cNvPr id="3" name="عنصر نائب للتذييل 2"/>
          <p:cNvSpPr>
            <a:spLocks noGrp="1"/>
          </p:cNvSpPr>
          <p:nvPr>
            <p:ph type="ftr" sz="quarter" idx="11"/>
          </p:nvPr>
        </p:nvSpPr>
        <p:spPr/>
        <p:txBody>
          <a:bodyPr/>
          <a:lstStyle>
            <a:extLst/>
          </a:lstStyle>
          <a:p>
            <a:endParaRPr lang="ar-SA"/>
          </a:p>
        </p:txBody>
      </p:sp>
      <p:sp>
        <p:nvSpPr>
          <p:cNvPr id="4" name="عنصر نائب لرقم الشريحة 3"/>
          <p:cNvSpPr>
            <a:spLocks noGrp="1"/>
          </p:cNvSpPr>
          <p:nvPr>
            <p:ph type="sldNum" sz="quarter" idx="12"/>
          </p:nvPr>
        </p:nvSpPr>
        <p:spPr/>
        <p:txBody>
          <a:bodyPr/>
          <a:lstStyle>
            <a:extLst/>
          </a:lstStyle>
          <a:p>
            <a:fld id="{A8A5026E-6CB4-4516-AF61-D4DDAD61676F}"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85800" y="273050"/>
            <a:ext cx="8229600" cy="1162050"/>
          </a:xfrm>
        </p:spPr>
        <p:txBody>
          <a:bodyPr anchor="ctr"/>
          <a:lstStyle>
            <a:lvl1pPr algn="l">
              <a:buNone/>
              <a:defRPr sz="3600" b="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70D6A155-5C99-47AA-BA48-8E11419D2EE5}" type="datetimeFigureOut">
              <a:rPr lang="ar-SA" smtClean="0"/>
              <a:pPr/>
              <a:t>06/04/1440</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A8A5026E-6CB4-4516-AF61-D4DDAD61676F}"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8" name="مستطيل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رابط مستقيم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مجموعة 9"/>
          <p:cNvGrpSpPr/>
          <p:nvPr/>
        </p:nvGrpSpPr>
        <p:grpSpPr>
          <a:xfrm rot="5400000">
            <a:off x="8514581" y="1219200"/>
            <a:ext cx="132763" cy="128466"/>
            <a:chOff x="6668087" y="1297746"/>
            <a:chExt cx="161840" cy="156602"/>
          </a:xfrm>
        </p:grpSpPr>
        <p:cxnSp>
          <p:nvCxnSpPr>
            <p:cNvPr id="15" name="رابط مستقيم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رابط مستقيم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رابط مستقيم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عنوان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ar-SA" smtClean="0"/>
              <a:t>انقر لتحرير نمط العنوان الرئيسي</a:t>
            </a:r>
            <a:endParaRPr kumimoji="0" lang="en-US"/>
          </a:p>
        </p:txBody>
      </p:sp>
      <p:sp>
        <p:nvSpPr>
          <p:cNvPr id="3" name="عنصر نائب للصورة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ar-SA" smtClean="0"/>
              <a:t>انقر فوق الرمز لإضافة صورة</a:t>
            </a:r>
            <a:endParaRPr kumimoji="0" lang="en-US"/>
          </a:p>
        </p:txBody>
      </p:sp>
      <p:sp>
        <p:nvSpPr>
          <p:cNvPr id="4" name="عنصر نائب للنص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ar-SA" smtClean="0"/>
              <a:t>انقر لتحرير أنماط النص الرئيسي</a:t>
            </a:r>
          </a:p>
        </p:txBody>
      </p:sp>
      <p:grpSp>
        <p:nvGrpSpPr>
          <p:cNvPr id="14" name="مجموعة 13"/>
          <p:cNvGrpSpPr/>
          <p:nvPr/>
        </p:nvGrpSpPr>
        <p:grpSpPr>
          <a:xfrm rot="5400000">
            <a:off x="8666981" y="1371600"/>
            <a:ext cx="132763" cy="128466"/>
            <a:chOff x="6668087" y="1297746"/>
            <a:chExt cx="161840" cy="156602"/>
          </a:xfrm>
        </p:grpSpPr>
        <p:cxnSp>
          <p:nvCxnSpPr>
            <p:cNvPr id="11" name="رابط مستقيم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رابط مستقيم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رابط مستقيم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مجموعة 17"/>
          <p:cNvGrpSpPr/>
          <p:nvPr/>
        </p:nvGrpSpPr>
        <p:grpSpPr>
          <a:xfrm rot="5400000">
            <a:off x="8320088" y="1474763"/>
            <a:ext cx="132763" cy="128466"/>
            <a:chOff x="6668087" y="1297746"/>
            <a:chExt cx="161840" cy="156602"/>
          </a:xfrm>
        </p:grpSpPr>
        <p:cxnSp>
          <p:nvCxnSpPr>
            <p:cNvPr id="19" name="رابط مستقيم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رابط مستقيم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رابط مستقيم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عنصر نائب للتاريخ 4"/>
          <p:cNvSpPr>
            <a:spLocks noGrp="1"/>
          </p:cNvSpPr>
          <p:nvPr>
            <p:ph type="dt" sz="half" idx="10"/>
          </p:nvPr>
        </p:nvSpPr>
        <p:spPr>
          <a:xfrm>
            <a:off x="6477000" y="55499"/>
            <a:ext cx="2133600" cy="365125"/>
          </a:xfrm>
        </p:spPr>
        <p:txBody>
          <a:bodyPr/>
          <a:lstStyle>
            <a:extLst/>
          </a:lstStyle>
          <a:p>
            <a:fld id="{70D6A155-5C99-47AA-BA48-8E11419D2EE5}" type="datetimeFigureOut">
              <a:rPr lang="ar-SA" smtClean="0"/>
              <a:pPr/>
              <a:t>06/04/1440</a:t>
            </a:fld>
            <a:endParaRPr lang="ar-SA"/>
          </a:p>
        </p:txBody>
      </p:sp>
      <p:sp>
        <p:nvSpPr>
          <p:cNvPr id="6" name="عنصر نائب للتذييل 5"/>
          <p:cNvSpPr>
            <a:spLocks noGrp="1"/>
          </p:cNvSpPr>
          <p:nvPr>
            <p:ph type="ftr" sz="quarter" idx="11"/>
          </p:nvPr>
        </p:nvSpPr>
        <p:spPr>
          <a:xfrm>
            <a:off x="914400" y="55499"/>
            <a:ext cx="5562600" cy="365125"/>
          </a:xfrm>
        </p:spPr>
        <p:txBody>
          <a:bodyPr/>
          <a:lstStyle>
            <a:extLst/>
          </a:lstStyle>
          <a:p>
            <a:endParaRPr lang="ar-SA"/>
          </a:p>
        </p:txBody>
      </p:sp>
      <p:sp>
        <p:nvSpPr>
          <p:cNvPr id="7" name="عنصر نائب لرقم الشريحة 6"/>
          <p:cNvSpPr>
            <a:spLocks noGrp="1"/>
          </p:cNvSpPr>
          <p:nvPr>
            <p:ph type="sldNum" sz="quarter" idx="12"/>
          </p:nvPr>
        </p:nvSpPr>
        <p:spPr>
          <a:xfrm>
            <a:off x="8610600" y="55499"/>
            <a:ext cx="457200" cy="365125"/>
          </a:xfrm>
        </p:spPr>
        <p:txBody>
          <a:bodyPr/>
          <a:lstStyle>
            <a:extLst/>
          </a:lstStyle>
          <a:p>
            <a:fld id="{A8A5026E-6CB4-4516-AF61-D4DDAD61676F}" type="slidenum">
              <a:rPr lang="ar-SA" smtClean="0"/>
              <a:pPr/>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مستطيل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مستطيل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مستطيل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مستطيل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مستطيل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مستطيل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مستطيل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مستطيل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7" name="مستطيل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عنصر نائب للعنوان 21"/>
          <p:cNvSpPr>
            <a:spLocks noGrp="1"/>
          </p:cNvSpPr>
          <p:nvPr>
            <p:ph type="title"/>
          </p:nvPr>
        </p:nvSpPr>
        <p:spPr>
          <a:xfrm>
            <a:off x="914400" y="512064"/>
            <a:ext cx="7772400" cy="914400"/>
          </a:xfrm>
          <a:prstGeom prst="rect">
            <a:avLst/>
          </a:prstGeom>
        </p:spPr>
        <p:txBody>
          <a:bodyPr vert="horz" anchor="t">
            <a:noAutofit/>
          </a:bodyPr>
          <a:lstStyle>
            <a:extLst/>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4" name="عنصر نائب للتاريخ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70D6A155-5C99-47AA-BA48-8E11419D2EE5}" type="datetimeFigureOut">
              <a:rPr lang="ar-SA" smtClean="0"/>
              <a:pPr/>
              <a:t>06/04/1440</a:t>
            </a:fld>
            <a:endParaRPr lang="ar-SA"/>
          </a:p>
        </p:txBody>
      </p:sp>
      <p:sp>
        <p:nvSpPr>
          <p:cNvPr id="3" name="عنصر نائب للتذييل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ar-SA"/>
          </a:p>
        </p:txBody>
      </p:sp>
      <p:sp>
        <p:nvSpPr>
          <p:cNvPr id="23" name="عنصر نائب لرقم الشريحة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A8A5026E-6CB4-4516-AF61-D4DDAD61676F}" type="slidenum">
              <a:rPr lang="ar-SA" smtClean="0"/>
              <a:pPr/>
              <a:t>‹#›</a:t>
            </a:fld>
            <a:endParaRPr lang="ar-SA"/>
          </a:p>
        </p:txBody>
      </p:sp>
    </p:spTree>
  </p:cSld>
  <p:clrMap bg1="dk1" tx1="lt1" bg2="dk2" tx2="lt2" accent1="accent1" accent2="accent2" accent3="accent3" accent4="accent4" accent5="accent5" accent6="accent6" hlink="hlink" folHlink="folHlink"/>
  <p:sldLayoutIdLst>
    <p:sldLayoutId id="2147483853" r:id="rId1"/>
    <p:sldLayoutId id="2147483854" r:id="rId2"/>
    <p:sldLayoutId id="2147483855" r:id="rId3"/>
    <p:sldLayoutId id="2147483856" r:id="rId4"/>
    <p:sldLayoutId id="2147483857" r:id="rId5"/>
    <p:sldLayoutId id="2147483858" r:id="rId6"/>
    <p:sldLayoutId id="2147483859" r:id="rId7"/>
    <p:sldLayoutId id="2147483860" r:id="rId8"/>
    <p:sldLayoutId id="2147483861" r:id="rId9"/>
    <p:sldLayoutId id="2147483862" r:id="rId10"/>
    <p:sldLayoutId id="2147483863" r:id="rId11"/>
  </p:sldLayoutIdLst>
  <p:txStyles>
    <p:titleStyle>
      <a:lvl1pPr algn="l" rtl="1"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r" rtl="1"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r" rtl="1"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r" rtl="1"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r" rtl="1"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r" rtl="1"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r" rtl="1"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r" rtl="1"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r" rtl="1"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r" rtl="1"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066800" y="1752600"/>
            <a:ext cx="7175351" cy="1793167"/>
          </a:xfrm>
        </p:spPr>
        <p:txBody>
          <a:bodyPr/>
          <a:lstStyle/>
          <a:p>
            <a:r>
              <a:rPr lang="ar-IQ" smtClean="0"/>
              <a:t>المحاضرة </a:t>
            </a:r>
            <a:r>
              <a:rPr lang="ar-IQ" smtClean="0"/>
              <a:t>الثانية </a:t>
            </a:r>
            <a:r>
              <a:rPr lang="ar-IQ" dirty="0" smtClean="0"/>
              <a:t>الاختبارات</a:t>
            </a:r>
            <a:endParaRPr lang="ar-SA" dirty="0"/>
          </a:p>
        </p:txBody>
      </p:sp>
      <p:sp>
        <p:nvSpPr>
          <p:cNvPr id="3" name="عنوان فرعي 2"/>
          <p:cNvSpPr>
            <a:spLocks noGrp="1"/>
          </p:cNvSpPr>
          <p:nvPr>
            <p:ph type="subTitle" idx="1"/>
          </p:nvPr>
        </p:nvSpPr>
        <p:spPr>
          <a:xfrm>
            <a:off x="1981200" y="3962400"/>
            <a:ext cx="5637010" cy="882119"/>
          </a:xfrm>
        </p:spPr>
        <p:txBody>
          <a:bodyPr/>
          <a:lstStyle/>
          <a:p>
            <a:pPr algn="ctr"/>
            <a:r>
              <a:rPr lang="ar-IQ" dirty="0" smtClean="0"/>
              <a:t>المرحلة الثانية</a:t>
            </a:r>
            <a:endParaRPr lang="ar-SA" dirty="0"/>
          </a:p>
        </p:txBody>
      </p:sp>
    </p:spTree>
    <p:extLst>
      <p:ext uri="{BB962C8B-B14F-4D97-AF65-F5344CB8AC3E}">
        <p14:creationId xmlns="" xmlns:p14="http://schemas.microsoft.com/office/powerpoint/2010/main" val="243247258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81000" y="685800"/>
            <a:ext cx="8153400" cy="5897880"/>
          </a:xfrm>
        </p:spPr>
        <p:txBody>
          <a:bodyPr>
            <a:normAutofit fontScale="92500" lnSpcReduction="10000"/>
          </a:bodyPr>
          <a:lstStyle/>
          <a:p>
            <a:r>
              <a:rPr lang="ar-SA" sz="2000" dirty="0"/>
              <a:t>مميزات الاختبارات الشفهية</a:t>
            </a:r>
            <a:endParaRPr lang="en-US" sz="2000" dirty="0"/>
          </a:p>
          <a:p>
            <a:r>
              <a:rPr lang="en-US" sz="2000" dirty="0"/>
              <a:t> -1 </a:t>
            </a:r>
            <a:r>
              <a:rPr lang="ar-SA" sz="2000" dirty="0"/>
              <a:t>تساعد على قياس قدرة المختبر على التعبير والمناقشة والنطق السليم</a:t>
            </a:r>
            <a:endParaRPr lang="en-US" sz="2000" dirty="0"/>
          </a:p>
          <a:p>
            <a:r>
              <a:rPr lang="en-US" sz="2000" dirty="0"/>
              <a:t> -2 </a:t>
            </a:r>
            <a:r>
              <a:rPr lang="ar-SA" sz="2000" dirty="0"/>
              <a:t>تساعد في الحكم على سرعة التفكير والفهم للطالب وعلى قدرته عل استخلاص النتائج وإصدار الأحكام عليها</a:t>
            </a:r>
            <a:r>
              <a:rPr lang="en-US" sz="2000" dirty="0"/>
              <a:t> .</a:t>
            </a:r>
          </a:p>
          <a:p>
            <a:r>
              <a:rPr lang="en-US" sz="2000" dirty="0"/>
              <a:t>3 </a:t>
            </a:r>
            <a:r>
              <a:rPr lang="ar-SA" sz="2000" dirty="0"/>
              <a:t> - تتيح الفرصة أمام المختبر للاستفادة من إجابات زملاءه والكشف عن أخطاء الطلبة وإصاباتهم</a:t>
            </a:r>
            <a:r>
              <a:rPr lang="en-US" sz="2000" dirty="0"/>
              <a:t> .</a:t>
            </a:r>
            <a:br>
              <a:rPr lang="en-US" sz="2000" dirty="0"/>
            </a:br>
            <a:r>
              <a:rPr lang="en-US" sz="2000" dirty="0"/>
              <a:t>4 </a:t>
            </a:r>
            <a:r>
              <a:rPr lang="ar-SA" sz="2000" dirty="0"/>
              <a:t> -يساعد على ربط أجزاء المادة الدراسية بعضها ببعض ويعد أكثر أنواع الاختبارات ملاءمة لتقويم تلاميذ المرحلة الابتدائية</a:t>
            </a:r>
            <a:r>
              <a:rPr lang="en-US" sz="2000" dirty="0"/>
              <a:t> .</a:t>
            </a:r>
          </a:p>
          <a:p>
            <a:r>
              <a:rPr lang="en-US" sz="2000" dirty="0"/>
              <a:t>-5</a:t>
            </a:r>
            <a:r>
              <a:rPr lang="ar-SA" sz="2000" dirty="0"/>
              <a:t>تساعد المعلم على التأكد من صحة نتائج بعض الاختبارات التحريرية</a:t>
            </a:r>
            <a:endParaRPr lang="en-US" sz="2000" dirty="0"/>
          </a:p>
          <a:p>
            <a:r>
              <a:rPr lang="ar-SA" sz="2000" dirty="0"/>
              <a:t>عيوب الاختبارات الشفهية </a:t>
            </a:r>
            <a:endParaRPr lang="en-US" sz="2000" dirty="0"/>
          </a:p>
          <a:p>
            <a:r>
              <a:rPr lang="en-US" sz="2000" dirty="0"/>
              <a:t>1 </a:t>
            </a:r>
            <a:r>
              <a:rPr lang="ar-SA" sz="2000" dirty="0"/>
              <a:t>- يستغرق كل من أعداده وأجراءه وقتاً طويلاً اذا كان عدد المفحوصين كبير</a:t>
            </a:r>
            <a:endParaRPr lang="en-US" sz="2000" dirty="0"/>
          </a:p>
          <a:p>
            <a:r>
              <a:rPr lang="en-US" sz="2000" dirty="0"/>
              <a:t> -2 </a:t>
            </a:r>
            <a:r>
              <a:rPr lang="ar-SA" sz="2000" dirty="0"/>
              <a:t>يصعب وضع أسئلة في مستوى واحد من حيث الصعوبة أو السهولة مما يجعل من غير السهل إصدار حكم صائب على مستوى التفاوت بين الطلبة</a:t>
            </a:r>
            <a:endParaRPr lang="en-US" sz="2000" dirty="0"/>
          </a:p>
          <a:p>
            <a:r>
              <a:rPr lang="en-US" sz="2000" dirty="0"/>
              <a:t> -3 </a:t>
            </a:r>
            <a:r>
              <a:rPr lang="ar-SA" sz="2000" dirty="0"/>
              <a:t>فقدانها للشمولية حيث يصعب توجيه عدد كافي من الأسئلة لكل طالب وما يترتب عليه سلبياً على ثبات نتائج الاختبار وإصدار حكم سليم على المختبر</a:t>
            </a:r>
            <a:endParaRPr lang="en-US" sz="2000" dirty="0"/>
          </a:p>
          <a:p>
            <a:r>
              <a:rPr lang="en-US" sz="2000" dirty="0"/>
              <a:t> -4 </a:t>
            </a:r>
            <a:r>
              <a:rPr lang="ar-SA" sz="2000" dirty="0"/>
              <a:t>يتأثر المختبر كما يتأثر ممثلو المسرح بالمشاهدين والمستمعين من ناحية توتر المختبر مما  يؤدي ألي أن المختبر ينطق عبارات وكلمات مفككة بعيدة عن الموضوع </a:t>
            </a:r>
            <a:endParaRPr lang="ar-SA" sz="2000" dirty="0">
              <a:cs typeface="DecoType Naskh" panose="02010400000000000000" pitchFamily="2" charset="-78"/>
            </a:endParaRPr>
          </a:p>
        </p:txBody>
      </p:sp>
    </p:spTree>
    <p:extLst>
      <p:ext uri="{BB962C8B-B14F-4D97-AF65-F5344CB8AC3E}">
        <p14:creationId xmlns="" xmlns:p14="http://schemas.microsoft.com/office/powerpoint/2010/main" val="154577682"/>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143000" y="731520"/>
            <a:ext cx="7543800" cy="5669280"/>
          </a:xfrm>
        </p:spPr>
        <p:txBody>
          <a:bodyPr>
            <a:noAutofit/>
          </a:bodyPr>
          <a:lstStyle/>
          <a:p>
            <a:r>
              <a:rPr lang="ar-SA" sz="2400" b="1" u="sng" dirty="0"/>
              <a:t>ثانياً :- اختبارات المقال ( </a:t>
            </a:r>
            <a:r>
              <a:rPr lang="ar-SA" sz="2400" b="1" u="sng" dirty="0" err="1"/>
              <a:t>المقالية</a:t>
            </a:r>
            <a:r>
              <a:rPr lang="ar-SA" sz="2400" b="1" u="sng" dirty="0"/>
              <a:t> ) الاختبارات التحريرية</a:t>
            </a:r>
            <a:r>
              <a:rPr lang="en-US" sz="2400" b="1" u="sng" dirty="0"/>
              <a:t> :</a:t>
            </a:r>
            <a:endParaRPr lang="en-US" sz="2400" dirty="0"/>
          </a:p>
          <a:p>
            <a:r>
              <a:rPr lang="ar-SA" sz="2400" dirty="0"/>
              <a:t>ويهدف إلى اختبار قدرة المختبر على تذكر واسترجاع الحقائق والمعلومات وعلى الاستخدام الذكي للحقائق والمعلومات وذلك باختبار قدرة المختبر على التحليل والربط والاستنباط ، وإعادة تنظيمها وعرضها بشكل مترابط ومتماسك واختبار قدرته على ما يعرض له من أراء تعبر عن وجهة نظره ولقد كانت الصورة القديمة والشائعة في أسئلة الامتحانات حتى وقت قريب هي أسئلة </a:t>
            </a:r>
            <a:r>
              <a:rPr lang="ar-IQ" sz="2400" dirty="0"/>
              <a:t>ا</a:t>
            </a:r>
            <a:r>
              <a:rPr lang="ar-SA" sz="2400" dirty="0" smtClean="0"/>
              <a:t>لمقال</a:t>
            </a:r>
            <a:endParaRPr lang="en-US" sz="2400" dirty="0"/>
          </a:p>
        </p:txBody>
      </p:sp>
    </p:spTree>
    <p:extLst>
      <p:ext uri="{BB962C8B-B14F-4D97-AF65-F5344CB8AC3E}">
        <p14:creationId xmlns="" xmlns:p14="http://schemas.microsoft.com/office/powerpoint/2010/main" val="166391437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143000" y="731520"/>
            <a:ext cx="7391400" cy="5440680"/>
          </a:xfrm>
        </p:spPr>
        <p:txBody>
          <a:bodyPr>
            <a:normAutofit fontScale="92500"/>
          </a:bodyPr>
          <a:lstStyle/>
          <a:p>
            <a:r>
              <a:rPr lang="ar-SA" sz="2800" b="1" u="sng" dirty="0"/>
              <a:t>عيوب أسئلة المقال:</a:t>
            </a:r>
            <a:endParaRPr lang="en-US" sz="2800" dirty="0"/>
          </a:p>
          <a:p>
            <a:r>
              <a:rPr lang="ar-SA" sz="2800" dirty="0"/>
              <a:t>1- أنها لا يقيس جميع القدرات الإدراكية . </a:t>
            </a:r>
            <a:endParaRPr lang="en-US" sz="2800" dirty="0"/>
          </a:p>
          <a:p>
            <a:r>
              <a:rPr lang="ar-SA" sz="2800" dirty="0"/>
              <a:t>2- يشيع في اختبارات المقال التخمين والتخبط .</a:t>
            </a:r>
            <a:endParaRPr lang="en-US" sz="2800" dirty="0"/>
          </a:p>
          <a:p>
            <a:r>
              <a:rPr lang="ar-SA" sz="2800" dirty="0"/>
              <a:t>3- صعوبة التصحيح خصوصا إذا كان الاختبار طويلا ، والخط رديئا </a:t>
            </a:r>
            <a:endParaRPr lang="en-US" sz="2800" dirty="0"/>
          </a:p>
          <a:p>
            <a:r>
              <a:rPr lang="ar-SA" sz="2800" dirty="0"/>
              <a:t>4- لا يستطيع اختبار المقال أن يغطي عينة كبيرة من موضوعات المنهج ، وهذا </a:t>
            </a:r>
            <a:endParaRPr lang="en-US" sz="2800" dirty="0"/>
          </a:p>
          <a:p>
            <a:r>
              <a:rPr lang="ar-SA" sz="2800" dirty="0"/>
              <a:t>5 -تصحيحها لا يتم بطريقة موضوعية إذ يختلف تقدير عدد من المدرسين لنفس الإجابة</a:t>
            </a:r>
            <a:r>
              <a:rPr lang="en-US" sz="2800" dirty="0"/>
              <a:t> .</a:t>
            </a:r>
            <a:br>
              <a:rPr lang="en-US" sz="2800" dirty="0"/>
            </a:br>
            <a:r>
              <a:rPr lang="ar-SA" sz="2800" dirty="0"/>
              <a:t>6</a:t>
            </a:r>
            <a:r>
              <a:rPr lang="en-US" sz="2800" dirty="0"/>
              <a:t>- </a:t>
            </a:r>
            <a:r>
              <a:rPr lang="ar-SA" sz="2800" dirty="0"/>
              <a:t>مرهقة للمدرس في تصحيحها وتستغرق وقت طويلاً </a:t>
            </a:r>
            <a:endParaRPr lang="en-US" sz="2800" dirty="0"/>
          </a:p>
          <a:p>
            <a:r>
              <a:rPr lang="ar-SA" sz="2800" dirty="0"/>
              <a:t>7- لا تتعرض ألا لأجزاء محددة من المادة الدراسية</a:t>
            </a:r>
            <a:r>
              <a:rPr lang="en-US" sz="2800" dirty="0"/>
              <a:t> .</a:t>
            </a:r>
          </a:p>
        </p:txBody>
      </p:sp>
    </p:spTree>
    <p:extLst>
      <p:ext uri="{BB962C8B-B14F-4D97-AF65-F5344CB8AC3E}">
        <p14:creationId xmlns="" xmlns:p14="http://schemas.microsoft.com/office/powerpoint/2010/main" val="260397031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143000" y="731520"/>
            <a:ext cx="7696200" cy="5821680"/>
          </a:xfrm>
        </p:spPr>
        <p:txBody>
          <a:bodyPr>
            <a:normAutofit fontScale="92500"/>
          </a:bodyPr>
          <a:lstStyle/>
          <a:p>
            <a:r>
              <a:rPr lang="ar-SA" sz="2400" b="1" u="sng" dirty="0"/>
              <a:t>مزايا اختبارات المقال</a:t>
            </a:r>
            <a:r>
              <a:rPr lang="en-US" sz="2400" b="1" u="sng" dirty="0"/>
              <a:t> :</a:t>
            </a:r>
            <a:r>
              <a:rPr lang="en-US" sz="2400" u="sng" dirty="0"/>
              <a:t> </a:t>
            </a:r>
            <a:endParaRPr lang="en-US" sz="2400" dirty="0"/>
          </a:p>
          <a:p>
            <a:r>
              <a:rPr lang="en-US" sz="2400" dirty="0"/>
              <a:t> -1</a:t>
            </a:r>
            <a:r>
              <a:rPr lang="ar-SA" sz="2400" dirty="0"/>
              <a:t>التغلب على بعض المشكلات المتعلقة بالاختبارات الشخصية</a:t>
            </a:r>
            <a:endParaRPr lang="en-US" sz="2400" dirty="0"/>
          </a:p>
          <a:p>
            <a:r>
              <a:rPr lang="en-US" sz="2400" dirty="0"/>
              <a:t>-2 </a:t>
            </a:r>
            <a:r>
              <a:rPr lang="ar-SA" sz="2400" dirty="0"/>
              <a:t>أخذت مكان الاختبارات الشفهية في معظم نظم الامتحانات</a:t>
            </a:r>
            <a:endParaRPr lang="en-US" sz="2400" dirty="0"/>
          </a:p>
          <a:p>
            <a:r>
              <a:rPr lang="en-US" sz="2400" dirty="0"/>
              <a:t>-3 </a:t>
            </a:r>
            <a:r>
              <a:rPr lang="ar-SA" sz="2400" dirty="0"/>
              <a:t>تتضمن أسئلة موحدة لكل مجموعة من الطلبة وأن كانت تستغرق في أعدادها بعض الجهود</a:t>
            </a:r>
            <a:r>
              <a:rPr lang="en-US" sz="2400" dirty="0"/>
              <a:t> .</a:t>
            </a:r>
          </a:p>
          <a:p>
            <a:r>
              <a:rPr lang="en-US" sz="2400" dirty="0"/>
              <a:t> -4 </a:t>
            </a:r>
            <a:r>
              <a:rPr lang="ar-SA" sz="2400" dirty="0"/>
              <a:t>إعطاء المختبر الوقت الكافي لتنظيم أفكاره قبل البدء بالإجابة</a:t>
            </a:r>
            <a:endParaRPr lang="en-US" sz="2400" dirty="0"/>
          </a:p>
          <a:p>
            <a:r>
              <a:rPr lang="ar-SA" sz="2400" b="1" u="sng" dirty="0"/>
              <a:t>أنواع أسئلة المقال</a:t>
            </a:r>
            <a:r>
              <a:rPr lang="en-US" sz="2400" u="sng" dirty="0"/>
              <a:t> : </a:t>
            </a:r>
            <a:endParaRPr lang="en-US" sz="2400" dirty="0"/>
          </a:p>
          <a:p>
            <a:r>
              <a:rPr lang="ar-SA" sz="2400" b="1" dirty="0"/>
              <a:t>أولاً :- أسئلة المقال القصيرة</a:t>
            </a:r>
            <a:r>
              <a:rPr lang="ar-SA" sz="2400" dirty="0"/>
              <a:t> </a:t>
            </a:r>
            <a:endParaRPr lang="en-US" sz="2400" dirty="0"/>
          </a:p>
          <a:p>
            <a:r>
              <a:rPr lang="ar-SA" sz="2400" dirty="0"/>
              <a:t>أن في هذا النوع من الأسئلة تتطلب أن يضع المختبر حدود موجزة للإجابة لأن حدود </a:t>
            </a:r>
            <a:r>
              <a:rPr lang="ar-SA" sz="2400" dirty="0" err="1"/>
              <a:t>المادالتعليمية</a:t>
            </a:r>
            <a:r>
              <a:rPr lang="ar-SA" sz="2400" dirty="0"/>
              <a:t> المطلوبة قد تكون محدودة ودقيقة بالمشكلة وتكون الإجابة عليها فقرة وصفحة واحدة أو أكثر وهي تبدأ بكلمات " عدد – حدد – أعط سبباً – تكلم عن أسباب .... الخ</a:t>
            </a:r>
            <a:r>
              <a:rPr lang="en-US" sz="2400" dirty="0"/>
              <a:t> " .</a:t>
            </a:r>
          </a:p>
        </p:txBody>
      </p:sp>
    </p:spTree>
    <p:extLst>
      <p:ext uri="{BB962C8B-B14F-4D97-AF65-F5344CB8AC3E}">
        <p14:creationId xmlns="" xmlns:p14="http://schemas.microsoft.com/office/powerpoint/2010/main" val="381423664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1143000" y="731520"/>
            <a:ext cx="7543800" cy="5669280"/>
          </a:xfrm>
        </p:spPr>
        <p:txBody>
          <a:bodyPr>
            <a:normAutofit fontScale="92500" lnSpcReduction="20000"/>
          </a:bodyPr>
          <a:lstStyle/>
          <a:p>
            <a:r>
              <a:rPr lang="ar-SA" b="1" dirty="0"/>
              <a:t>ثانياً:- أسئلة المقال المطولة</a:t>
            </a:r>
            <a:r>
              <a:rPr lang="en-US" dirty="0"/>
              <a:t> : </a:t>
            </a:r>
          </a:p>
          <a:p>
            <a:r>
              <a:rPr lang="ar-SA" dirty="0"/>
              <a:t>حيث توفر للمتعلم حرية غير محددة في تقدير حجم وشكل الإجابة أي قد يقوم المتعلم بكتابة عدد صفحات لسؤال واحد وهي تبدأ عادة بالكلمات التالية</a:t>
            </a:r>
            <a:r>
              <a:rPr lang="en-US" dirty="0"/>
              <a:t> " </a:t>
            </a:r>
            <a:r>
              <a:rPr lang="ar-SA" dirty="0"/>
              <a:t>ناقش – أبحث – استعرض</a:t>
            </a:r>
            <a:r>
              <a:rPr lang="en-US" dirty="0"/>
              <a:t> – </a:t>
            </a:r>
            <a:r>
              <a:rPr lang="ar-SA" dirty="0"/>
              <a:t>تتبع –تكلم- اشرح</a:t>
            </a:r>
            <a:endParaRPr lang="en-US" dirty="0"/>
          </a:p>
          <a:p>
            <a:r>
              <a:rPr lang="ar-SA" b="1" dirty="0"/>
              <a:t>ثالثاً</a:t>
            </a:r>
            <a:r>
              <a:rPr lang="en-US" b="1" dirty="0"/>
              <a:t> :- </a:t>
            </a:r>
            <a:r>
              <a:rPr lang="ar-SA" b="1" dirty="0"/>
              <a:t>الاختبارات الموضوعية</a:t>
            </a:r>
            <a:r>
              <a:rPr lang="ar-SA" dirty="0"/>
              <a:t> </a:t>
            </a:r>
            <a:endParaRPr lang="en-US" dirty="0"/>
          </a:p>
          <a:p>
            <a:r>
              <a:rPr lang="ar-SA" dirty="0"/>
              <a:t>هي التحرر من التحيز والتعصب وعدم إدخال العوامل الشخصية فيما يصدر الباحث من أحكام ، ويعرفها وجيه محجوب أنها ( عدم تأثر الأحكام الذاتية من قبل المجرب أو أن تتوفر الموضوعية </a:t>
            </a:r>
            <a:endParaRPr lang="en-US" dirty="0"/>
          </a:p>
          <a:p>
            <a:r>
              <a:rPr lang="ar-SA" dirty="0"/>
              <a:t>دون التحيز أو التدخل الذاتي من قبل المجرب فكلما زادت درجة الذاتية على أحكام الاختبار كلما قلت </a:t>
            </a:r>
            <a:r>
              <a:rPr lang="ar-SA" dirty="0" err="1"/>
              <a:t>موضوعيته</a:t>
            </a:r>
            <a:r>
              <a:rPr lang="ar-SA" dirty="0"/>
              <a:t> وكلما لا تتأثر ذاتية الأحكام كلما زادت قيمته الموضوعية</a:t>
            </a:r>
            <a:r>
              <a:rPr lang="en-US" dirty="0"/>
              <a:t>.</a:t>
            </a:r>
            <a:endParaRPr lang="ar-SA" dirty="0"/>
          </a:p>
        </p:txBody>
      </p:sp>
    </p:spTree>
    <p:extLst>
      <p:ext uri="{BB962C8B-B14F-4D97-AF65-F5344CB8AC3E}">
        <p14:creationId xmlns="" xmlns:p14="http://schemas.microsoft.com/office/powerpoint/2010/main" val="15457768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1143000" y="731520"/>
            <a:ext cx="7391400" cy="5745480"/>
          </a:xfrm>
        </p:spPr>
        <p:txBody>
          <a:bodyPr>
            <a:normAutofit fontScale="70000" lnSpcReduction="20000"/>
          </a:bodyPr>
          <a:lstStyle/>
          <a:p>
            <a:r>
              <a:rPr lang="ar-SA" b="1" dirty="0"/>
              <a:t>أنواع الاختبارات الموضوعية</a:t>
            </a:r>
            <a:r>
              <a:rPr lang="ar-SA" dirty="0"/>
              <a:t> </a:t>
            </a:r>
            <a:endParaRPr lang="en-US" dirty="0"/>
          </a:p>
          <a:p>
            <a:r>
              <a:rPr lang="ar-SA" b="1" u="sng" dirty="0"/>
              <a:t>أولاً/ الأسئلة القصيرة والمقننة</a:t>
            </a:r>
            <a:r>
              <a:rPr lang="ar-SA" dirty="0"/>
              <a:t> : لقدت أصبحت الاختبارات الموضوعية اهتمام المجتمع وتعددت أنواعها حيث بعض الدول يعمل قوائم تظم مئات الأسئلة لكل مادة دراسية على حدة وهي ما تسما بالاختبارات المقننة وتستعين بعض الدول بالحاسب الإلكتروني في تصحيح مثل هذه الأسئلة وتتم هذه العملية في عدة دقائق حتى إذا قام المدرسون أنفسهم بالتصحيح فأنه أيضا يستغرق وقتاً قصيراً </a:t>
            </a:r>
            <a:endParaRPr lang="en-US" dirty="0"/>
          </a:p>
          <a:p>
            <a:r>
              <a:rPr lang="ar-SA" b="1" u="sng" dirty="0"/>
              <a:t>ثانياً/ أسئلة المقابلة أو المزاوجة</a:t>
            </a:r>
            <a:r>
              <a:rPr lang="ar-SA" dirty="0"/>
              <a:t> : يعطى ألي المختبر في هذا النوع من الأسئلة قائمتين من الاختبارات القائمة الأولى تمثل كلمات وعبارات على ان تكون هذه لها علاقة بمحتويات القائمة الثانية كأن تتضمن القائمة الأولى عدد من البلدان والمناطق الجغرافية وتنطوي القائمة الثانية على منتجات ومحاصيل اقتصادية تشتهر بها تلك الدول </a:t>
            </a:r>
            <a:endParaRPr lang="en-US" dirty="0"/>
          </a:p>
          <a:p>
            <a:r>
              <a:rPr lang="ar-SA" dirty="0"/>
              <a:t>ويستفاد من هذا النوع من الأسئلة في كشف قدرة المختبر على التذكر وتميز المعلومات وانتقاء المناسب لها ويلاحظ أيضا أن لا تقل محتوياتها عن خمس وحدات وان لا تزيد عن خمسة عشر وحدة وتكون قائمة الاختبارات</a:t>
            </a:r>
            <a:r>
              <a:rPr lang="en-US" dirty="0"/>
              <a:t> ( </a:t>
            </a:r>
            <a:r>
              <a:rPr lang="ar-SA" dirty="0"/>
              <a:t>الإجابة ) أكثر من قائمة العناصر والأسماء المطلوبة الإجابة عليها </a:t>
            </a:r>
          </a:p>
        </p:txBody>
      </p:sp>
    </p:spTree>
    <p:extLst>
      <p:ext uri="{BB962C8B-B14F-4D97-AF65-F5344CB8AC3E}">
        <p14:creationId xmlns="" xmlns:p14="http://schemas.microsoft.com/office/powerpoint/2010/main" val="166391437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1143000" y="731520"/>
            <a:ext cx="7315200" cy="5821680"/>
          </a:xfrm>
        </p:spPr>
        <p:txBody>
          <a:bodyPr>
            <a:normAutofit fontScale="77500" lnSpcReduction="20000"/>
          </a:bodyPr>
          <a:lstStyle/>
          <a:p>
            <a:r>
              <a:rPr lang="ar-SA" b="1" u="sng" dirty="0"/>
              <a:t>ثالثاً/ أسئلة الخطأ والصواب</a:t>
            </a:r>
            <a:r>
              <a:rPr lang="en-US" b="1" u="sng" dirty="0"/>
              <a:t> :</a:t>
            </a:r>
            <a:r>
              <a:rPr lang="en-US" dirty="0"/>
              <a:t> </a:t>
            </a:r>
          </a:p>
          <a:p>
            <a:r>
              <a:rPr lang="ar-SA" dirty="0"/>
              <a:t>يجب على المتعلم من خلال هذه الأسئلة أن يعلق حكمه بأنه (صح ) أو</a:t>
            </a:r>
            <a:r>
              <a:rPr lang="en-US" dirty="0"/>
              <a:t> ( </a:t>
            </a:r>
            <a:r>
              <a:rPr lang="ar-SA" dirty="0"/>
              <a:t>خطا</a:t>
            </a:r>
            <a:r>
              <a:rPr lang="en-US" dirty="0"/>
              <a:t> ) </a:t>
            </a:r>
            <a:r>
              <a:rPr lang="ar-SA" dirty="0"/>
              <a:t>على كل عبارة من هذه الأسئلة وهناك تعديلات لهذا النوع من الأسئلة ويمكن الإجابة عليها ( نعم ) أو ( لا ) وأما (موافق ) أو ( </a:t>
            </a:r>
            <a:endParaRPr lang="en-US" dirty="0"/>
          </a:p>
          <a:p>
            <a:r>
              <a:rPr lang="ar-SA" dirty="0"/>
              <a:t>غير موافق ) وبما أن عامل الصدفة أو الحظ يلعب دوراً كبيراً في الإجابة على هذا النوع من الأسئلة لذا يجب أن تحسب الدراجات حساباً جبرياً بطرح الأسئلة الخاطئة من الأجوبة الصحيحة </a:t>
            </a:r>
            <a:r>
              <a:rPr lang="ar-IQ" dirty="0"/>
              <a:t>.</a:t>
            </a:r>
            <a:endParaRPr lang="en-US" dirty="0"/>
          </a:p>
          <a:p>
            <a:r>
              <a:rPr lang="ar-SA" b="1" u="sng" dirty="0"/>
              <a:t>رابعاً/ اختبار التكملة أو ملأ الفراغ</a:t>
            </a:r>
            <a:r>
              <a:rPr lang="en-US" b="1" u="sng" dirty="0"/>
              <a:t> :</a:t>
            </a:r>
            <a:r>
              <a:rPr lang="en-US" dirty="0"/>
              <a:t> </a:t>
            </a:r>
          </a:p>
          <a:p>
            <a:r>
              <a:rPr lang="ar-SA" dirty="0"/>
              <a:t>يتضمن هذا الاختبار عبارات حذفت منها بعض الكلمات ويطلب من المختبر أن يكملها ويضعها في المكان المناسب يقوم المعلم بحذف الكلمة المهمة ليقوم المختبر بالتذكر ليضع الكلمة في مكانها المناسب</a:t>
            </a:r>
            <a:r>
              <a:rPr lang="en-US" dirty="0"/>
              <a:t> ..</a:t>
            </a:r>
          </a:p>
          <a:p>
            <a:r>
              <a:rPr lang="ar-SA" b="1" u="sng" dirty="0"/>
              <a:t>خامساً/ اختبار أعادة الترتيب</a:t>
            </a:r>
            <a:r>
              <a:rPr lang="en-US" b="1" u="sng" dirty="0"/>
              <a:t> :</a:t>
            </a:r>
            <a:endParaRPr lang="en-US" dirty="0"/>
          </a:p>
          <a:p>
            <a:r>
              <a:rPr lang="ar-SA" dirty="0"/>
              <a:t>ويتطلب من المختبر أعادة ترتيب الحقائق والحوادث والظواهر حسب بعدها الزمني أو المكاني</a:t>
            </a:r>
            <a:r>
              <a:rPr lang="en-US" dirty="0"/>
              <a:t> .</a:t>
            </a:r>
          </a:p>
        </p:txBody>
      </p:sp>
    </p:spTree>
    <p:extLst>
      <p:ext uri="{BB962C8B-B14F-4D97-AF65-F5344CB8AC3E}">
        <p14:creationId xmlns="" xmlns:p14="http://schemas.microsoft.com/office/powerpoint/2010/main" val="260397031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143000" y="731520"/>
            <a:ext cx="7696200" cy="5821680"/>
          </a:xfrm>
        </p:spPr>
        <p:txBody>
          <a:bodyPr>
            <a:normAutofit fontScale="92500"/>
          </a:bodyPr>
          <a:lstStyle/>
          <a:p>
            <a:r>
              <a:rPr lang="ar-SA" sz="2400" b="1" u="sng" dirty="0"/>
              <a:t>مزايا اختبارات المقال</a:t>
            </a:r>
            <a:r>
              <a:rPr lang="en-US" sz="2400" b="1" u="sng" dirty="0"/>
              <a:t> :</a:t>
            </a:r>
            <a:r>
              <a:rPr lang="en-US" sz="2400" u="sng" dirty="0"/>
              <a:t> </a:t>
            </a:r>
            <a:endParaRPr lang="en-US" sz="2400" dirty="0"/>
          </a:p>
          <a:p>
            <a:r>
              <a:rPr lang="en-US" sz="2400" dirty="0"/>
              <a:t> -1</a:t>
            </a:r>
            <a:r>
              <a:rPr lang="ar-SA" sz="2400" dirty="0"/>
              <a:t>التغلب على بعض المشكلات المتعلقة بالاختبارات الشخصية</a:t>
            </a:r>
            <a:endParaRPr lang="en-US" sz="2400" dirty="0"/>
          </a:p>
          <a:p>
            <a:r>
              <a:rPr lang="en-US" sz="2400" dirty="0"/>
              <a:t>-2 </a:t>
            </a:r>
            <a:r>
              <a:rPr lang="ar-SA" sz="2400" dirty="0"/>
              <a:t>أخذت مكان الاختبارات الشفهية في معظم نظم الامتحانات</a:t>
            </a:r>
            <a:endParaRPr lang="en-US" sz="2400" dirty="0"/>
          </a:p>
          <a:p>
            <a:r>
              <a:rPr lang="en-US" sz="2400" dirty="0"/>
              <a:t>-3 </a:t>
            </a:r>
            <a:r>
              <a:rPr lang="ar-SA" sz="2400" dirty="0"/>
              <a:t>تتضمن أسئلة موحدة لكل مجموعة من الطلبة وأن كانت تستغرق في أعدادها بعض الجهود</a:t>
            </a:r>
            <a:r>
              <a:rPr lang="en-US" sz="2400" dirty="0"/>
              <a:t> .</a:t>
            </a:r>
          </a:p>
          <a:p>
            <a:r>
              <a:rPr lang="en-US" sz="2400" dirty="0"/>
              <a:t> -4 </a:t>
            </a:r>
            <a:r>
              <a:rPr lang="ar-SA" sz="2400" dirty="0"/>
              <a:t>إعطاء المختبر الوقت الكافي لتنظيم أفكاره قبل البدء بالإجابة</a:t>
            </a:r>
            <a:endParaRPr lang="en-US" sz="2400" dirty="0"/>
          </a:p>
          <a:p>
            <a:r>
              <a:rPr lang="ar-SA" sz="2400" b="1" u="sng" dirty="0"/>
              <a:t>أنواع أسئلة المقال</a:t>
            </a:r>
            <a:r>
              <a:rPr lang="en-US" sz="2400" u="sng" dirty="0"/>
              <a:t> : </a:t>
            </a:r>
            <a:endParaRPr lang="en-US" sz="2400" dirty="0"/>
          </a:p>
          <a:p>
            <a:r>
              <a:rPr lang="ar-SA" sz="2400" b="1" dirty="0"/>
              <a:t>أولاً :- أسئلة المقال القصيرة</a:t>
            </a:r>
            <a:r>
              <a:rPr lang="ar-SA" sz="2400" dirty="0"/>
              <a:t> </a:t>
            </a:r>
            <a:endParaRPr lang="en-US" sz="2400" dirty="0"/>
          </a:p>
          <a:p>
            <a:r>
              <a:rPr lang="ar-SA" sz="2400" dirty="0"/>
              <a:t>أن في هذا النوع من الأسئلة تتطلب أن يضع المختبر حدود موجزة للإجابة لأن حدود </a:t>
            </a:r>
            <a:r>
              <a:rPr lang="ar-SA" sz="2400" dirty="0" err="1"/>
              <a:t>المادالتعليمية</a:t>
            </a:r>
            <a:r>
              <a:rPr lang="ar-SA" sz="2400" dirty="0"/>
              <a:t> المطلوبة قد تكون محدودة ودقيقة بالمشكلة وتكون الإجابة عليها فقرة وصفحة واحدة أو أكثر وهي تبدأ بكلمات " عدد – حدد – أعط سبباً – تكلم عن أسباب .... الخ</a:t>
            </a:r>
            <a:r>
              <a:rPr lang="en-US" sz="2400" dirty="0"/>
              <a:t> " .</a:t>
            </a:r>
          </a:p>
        </p:txBody>
      </p:sp>
    </p:spTree>
    <p:extLst>
      <p:ext uri="{BB962C8B-B14F-4D97-AF65-F5344CB8AC3E}">
        <p14:creationId xmlns="" xmlns:p14="http://schemas.microsoft.com/office/powerpoint/2010/main" val="381423664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حركة">
  <a:themeElements>
    <a:clrScheme name="حركة">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حركة">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حركة">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25</TotalTime>
  <Words>815</Words>
  <Application>Microsoft Office PowerPoint</Application>
  <PresentationFormat>عرض على الشاشة (3:4)‏</PresentationFormat>
  <Paragraphs>53</Paragraphs>
  <Slides>9</Slides>
  <Notes>0</Notes>
  <HiddenSlides>0</HiddenSlides>
  <MMClips>0</MMClips>
  <ScaleCrop>false</ScaleCrop>
  <HeadingPairs>
    <vt:vector size="4" baseType="variant">
      <vt:variant>
        <vt:lpstr>سمة</vt:lpstr>
      </vt:variant>
      <vt:variant>
        <vt:i4>1</vt:i4>
      </vt:variant>
      <vt:variant>
        <vt:lpstr>عناوين الشرائح</vt:lpstr>
      </vt:variant>
      <vt:variant>
        <vt:i4>9</vt:i4>
      </vt:variant>
    </vt:vector>
  </HeadingPairs>
  <TitlesOfParts>
    <vt:vector size="10" baseType="lpstr">
      <vt:lpstr>حركة</vt:lpstr>
      <vt:lpstr>المحاضرة الثانية الاختبارات</vt:lpstr>
      <vt:lpstr>الشريحة 2</vt:lpstr>
      <vt:lpstr>الشريحة 3</vt:lpstr>
      <vt:lpstr>الشريحة 4</vt:lpstr>
      <vt:lpstr>الشريحة 5</vt:lpstr>
      <vt:lpstr>الشريحة 6</vt:lpstr>
      <vt:lpstr>الشريحة 7</vt:lpstr>
      <vt:lpstr>الشريحة 8</vt:lpstr>
      <vt:lpstr>الشريحة 9</vt:lpstr>
    </vt:vector>
  </TitlesOfParts>
  <Company>Enjoy My Fine Releases.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المحاضرة الاولى الاختبارات</dc:title>
  <dc:creator>DR.Ahmed Saker 2o1O</dc:creator>
  <cp:lastModifiedBy>مكي</cp:lastModifiedBy>
  <cp:revision>7</cp:revision>
  <dcterms:created xsi:type="dcterms:W3CDTF">2018-12-12T18:24:25Z</dcterms:created>
  <dcterms:modified xsi:type="dcterms:W3CDTF">2018-12-14T19:59:02Z</dcterms:modified>
</cp:coreProperties>
</file>